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6" r:id="rId6"/>
    <p:sldId id="267" r:id="rId7"/>
    <p:sldId id="268" r:id="rId8"/>
    <p:sldId id="269" r:id="rId9"/>
    <p:sldId id="278" r:id="rId10"/>
    <p:sldId id="270" r:id="rId11"/>
    <p:sldId id="271" r:id="rId12"/>
    <p:sldId id="272" r:id="rId13"/>
    <p:sldId id="279" r:id="rId14"/>
    <p:sldId id="273" r:id="rId15"/>
    <p:sldId id="274" r:id="rId16"/>
    <p:sldId id="275" r:id="rId17"/>
    <p:sldId id="276" r:id="rId18"/>
    <p:sldId id="280" r:id="rId19"/>
    <p:sldId id="281" r:id="rId20"/>
    <p:sldId id="283" r:id="rId21"/>
    <p:sldId id="285" r:id="rId22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5" autoAdjust="0"/>
  </p:normalViewPr>
  <p:slideViewPr>
    <p:cSldViewPr snapToGrid="0">
      <p:cViewPr varScale="1">
        <p:scale>
          <a:sx n="91" d="100"/>
          <a:sy n="91" d="100"/>
        </p:scale>
        <p:origin x="3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1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4237530B-6F3E-4C1B-8A40-2484222616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265F07C8-98AB-4E11-B3FA-E48FCEDB9E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A4ABF10-5919-4CDE-B415-C483BC3AA8F0}" type="datetime1">
              <a:rPr lang="pl-PL" smtClean="0"/>
              <a:t>27.05.2020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EB2F0F72-5E8E-496E-A6AD-2806A60474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A66CF72-931A-4D32-B985-E520240BC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E4A5E4-E11D-4071-A883-AA7C183D2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67822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879CF08-2448-46A6-BB13-40327AF73BDF}" type="datetime1">
              <a:rPr lang="pl-PL" noProof="0" smtClean="0"/>
              <a:t>27.05.2020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DBD86-A950-4035-A3DD-FF8A5736FB90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8642058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C3DBD86-A950-4035-A3DD-FF8A5736FB9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39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3AE7E0B1-F08F-4FBE-8A7D-77C9B68BA872}" type="datetime1">
              <a:rPr lang="pl-PL" noProof="0" smtClean="0"/>
              <a:t>27.05.2020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15" name="Łącznik prosty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zny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4B28ED-B088-4692-9E61-9C6D3A59230F}" type="datetime1">
              <a:rPr lang="pl-PL" noProof="0" smtClean="0"/>
              <a:t>27.05.2020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1D34AA-8AC2-4CF9-B628-B4FD8A5CF3C4}" type="datetime1">
              <a:rPr lang="pl-PL" noProof="0" smtClean="0"/>
              <a:t>27.05.2020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15" name="Łącznik prosty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0" name="Tekst — symbol zastępczy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1B5993-37D7-4E9F-8642-2A00C92ABACB}" type="datetime1">
              <a:rPr lang="pl-PL" noProof="0" smtClean="0"/>
              <a:t>27.05.2020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4" name="Pole tekstowe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pl-PL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pl-PL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Łącznik prosty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ABB1F5-9B88-40A7-BFA1-C3F4B6A2BD0B}" type="datetime1">
              <a:rPr lang="pl-PL" noProof="0" smtClean="0"/>
              <a:t>27.05.2020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— 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4" name="Tekst — symbol zastępczy 2"/>
          <p:cNvSpPr>
            <a:spLocks noGrp="1"/>
          </p:cNvSpPr>
          <p:nvPr>
            <p:ph type="body" idx="13" hasCustomPrompt="1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A02352-0603-4B76-BE74-BBB85536E7CC}" type="datetime1">
              <a:rPr lang="pl-PL" noProof="0" smtClean="0"/>
              <a:t>27.05.2020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2" name="Pole tekstowe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pl-PL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pl-PL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Łącznik prosty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pl-PL" noProof="0"/>
              <a:t>Kliknij, aby edytować styl wzorca tytułu</a:t>
            </a:r>
          </a:p>
        </p:txBody>
      </p:sp>
      <p:sp>
        <p:nvSpPr>
          <p:cNvPr id="11" name="Tekst — symbol zastępczy 2"/>
          <p:cNvSpPr>
            <a:spLocks noGrp="1"/>
          </p:cNvSpPr>
          <p:nvPr>
            <p:ph type="body" idx="13" hasCustomPrompt="1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D34342-FA81-4E83-9CB9-BFB86957F2E8}" type="datetime1">
              <a:rPr lang="pl-PL" noProof="0" smtClean="0"/>
              <a:t>27.05.2020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15" name="Łącznik prosty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B9DF21-2D29-485A-B294-CC97CEB53B85}" type="datetime1">
              <a:rPr lang="pl-PL" noProof="0" smtClean="0"/>
              <a:t>27.05.2020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14" name="Łącznik prosty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45454A-AC31-4389-8C5C-6CD6D0996321}" type="datetime1">
              <a:rPr lang="pl-PL" noProof="0" smtClean="0"/>
              <a:t>27.05.2020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14" name="Łącznik prosty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3A674A-153A-4779-A394-F8697B6F4C3B}" type="datetime1">
              <a:rPr lang="pl-PL" noProof="0" smtClean="0"/>
              <a:t>27.05.2020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5DA269-5174-494D-BD06-EA7FF55F9E22}" type="datetime1">
              <a:rPr lang="pl-PL" noProof="0" smtClean="0"/>
              <a:t>27.05.2020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16" name="Łącznik prosty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CD6733-26A3-46D7-9BAB-46EC6E1D4C1C}" type="datetime1">
              <a:rPr lang="pl-PL" noProof="0" smtClean="0"/>
              <a:t>27.05.2020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 hasCustomPrompt="1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5E3B16-DED5-4FEA-AB16-7DA9EDC73465}" type="datetime1">
              <a:rPr lang="pl-PL" noProof="0" smtClean="0"/>
              <a:t>27.05.2020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18" name="Łącznik prosty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DF2AC1-E9E7-4717-B3DC-40A97CF87701}" type="datetime1">
              <a:rPr lang="pl-PL" noProof="0" smtClean="0"/>
              <a:t>27.05.2020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14" name="Łącznik prosty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E0507F-6759-4C17-BE1A-F6F42B79B6FF}" type="datetime1">
              <a:rPr lang="pl-PL" noProof="0" smtClean="0"/>
              <a:t>27.05.2020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24DC5B-383F-4E09-A376-175E3982AF98}" type="datetime1">
              <a:rPr lang="pl-PL" noProof="0" smtClean="0"/>
              <a:t>27.05.2020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16" name="Łącznik prosty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7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399202-7294-45E4-9647-AA70C7E2FD37}" type="datetime1">
              <a:rPr lang="pl-PL" noProof="0" smtClean="0"/>
              <a:t>27.05.2020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F019482E-E028-4303-B9B2-E7ABF4D8D6DF}" type="datetime1">
              <a:rPr lang="pl-PL" noProof="0" smtClean="0"/>
              <a:t>27.05.2020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y-comic-characters-dad-daughter-1299084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kalista plaża&#10;&#10;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Dowolny kształt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Pierścień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Pierścień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Pierścień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Pierścień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-PL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927576"/>
            <a:ext cx="6815669" cy="1515533"/>
          </a:xfrm>
        </p:spPr>
        <p:txBody>
          <a:bodyPr rtlCol="0">
            <a:noAutofit/>
          </a:bodyPr>
          <a:lstStyle/>
          <a:p>
            <a:pPr rtl="0"/>
            <a:r>
              <a:rPr lang="pl-PL" sz="60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Prawa dziecka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Autofit/>
          </a:bodyPr>
          <a:lstStyle/>
          <a:p>
            <a:pPr rtl="0"/>
            <a:r>
              <a:rPr lang="pl-PL" sz="4500" dirty="0">
                <a:latin typeface="Georgia" panose="02040502050405020303" pitchFamily="18" charset="0"/>
              </a:rPr>
              <a:t>„Nie ma dzieci - są ludzie”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ka 6" descr="Drzewo palmowe">
            <a:extLst>
              <a:ext uri="{FF2B5EF4-FFF2-40B4-BE49-F238E27FC236}">
                <a16:creationId xmlns:a16="http://schemas.microsoft.com/office/drawing/2014/main" id="{5A75EE0A-53B5-4719-9CB7-5387E99D9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80409" y="1629189"/>
            <a:ext cx="914400" cy="914400"/>
          </a:xfrm>
          <a:prstGeom prst="rect">
            <a:avLst/>
          </a:prstGeom>
        </p:spPr>
      </p:pic>
      <p:pic>
        <p:nvPicPr>
          <p:cNvPr id="17" name="Grafika 16" descr="Piłka plażowa">
            <a:extLst>
              <a:ext uri="{FF2B5EF4-FFF2-40B4-BE49-F238E27FC236}">
                <a16:creationId xmlns:a16="http://schemas.microsoft.com/office/drawing/2014/main" id="{48F21C9B-2A2B-49E0-A15C-401F0E8DE9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48889" y="1993669"/>
            <a:ext cx="548640" cy="548640"/>
          </a:xfrm>
          <a:prstGeom prst="rect">
            <a:avLst/>
          </a:prstGeom>
        </p:spPr>
      </p:pic>
      <p:pic>
        <p:nvPicPr>
          <p:cNvPr id="20" name="Grafika 19" descr="Wiadro i łopata">
            <a:extLst>
              <a:ext uri="{FF2B5EF4-FFF2-40B4-BE49-F238E27FC236}">
                <a16:creationId xmlns:a16="http://schemas.microsoft.com/office/drawing/2014/main" id="{02432592-29B9-4972-91B0-C8987327EC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94809" y="187405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5B5F3E-1940-44A3-9570-B2805E6C0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35" y="1388534"/>
            <a:ext cx="4144161" cy="1371600"/>
          </a:xfrm>
        </p:spPr>
        <p:txBody>
          <a:bodyPr>
            <a:noAutofit/>
          </a:bodyPr>
          <a:lstStyle/>
          <a:p>
            <a:r>
              <a:rPr lang="pl-PL" sz="4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Prawo do zabawy i wypoczynku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19179A5-8A75-4556-B208-0D4C31D50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1357039"/>
            <a:ext cx="5470525" cy="4143922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8649CD2-86F7-4FAC-847A-E298BF445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288483"/>
            <a:ext cx="3718455" cy="2180985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Oznacza, że każde dziecko ma prawo do swobodnej zabawy oraz musi mieć swoje miejsce, aby mogło odpocząć.  </a:t>
            </a:r>
          </a:p>
        </p:txBody>
      </p:sp>
    </p:spTree>
    <p:extLst>
      <p:ext uri="{BB962C8B-B14F-4D97-AF65-F5344CB8AC3E}">
        <p14:creationId xmlns:p14="http://schemas.microsoft.com/office/powerpoint/2010/main" val="384742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D7D9AD-D901-4B1C-8CAC-6E451F6C2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790894"/>
          </a:xfrm>
        </p:spPr>
        <p:txBody>
          <a:bodyPr>
            <a:normAutofit fontScale="90000"/>
          </a:bodyPr>
          <a:lstStyle/>
          <a:p>
            <a:r>
              <a:rPr lang="pl-PL" sz="4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Prawo do informacji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00ACD9A-A5C8-41D7-B1FF-FBC4170CC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428999"/>
            <a:ext cx="3718455" cy="2040469"/>
          </a:xfrm>
        </p:spPr>
        <p:txBody>
          <a:bodyPr/>
          <a:lstStyle/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Oznacza, że dziecko powinno poznać swoje prawa, powinno mieć dostęp do różnych źródeł wiedzy.</a:t>
            </a:r>
          </a:p>
          <a:p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86B31D1E-6975-4C03-8D27-9784A5D64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502923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1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80D161-DEC5-42AD-923D-6315FB45A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11" y="1388531"/>
            <a:ext cx="4106255" cy="1774119"/>
          </a:xfrm>
        </p:spPr>
        <p:txBody>
          <a:bodyPr>
            <a:normAutofit fontScale="90000"/>
          </a:bodyPr>
          <a:lstStyle/>
          <a:p>
            <a:r>
              <a:rPr lang="pl-PL" sz="4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Prawo do prywatności</a:t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29D09E1-A3A9-49B4-8894-3A3B1B2A3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1507787"/>
            <a:ext cx="5470525" cy="3725693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4B7D004-49AC-46FC-881C-B8082AF3A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737" y="3031065"/>
            <a:ext cx="3896530" cy="2438404"/>
          </a:xfrm>
        </p:spPr>
        <p:txBody>
          <a:bodyPr/>
          <a:lstStyle/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Oznacza, że dziecko może dysponować własnymi rzeczami, ma prawo do tajemnicy korespondencji, nikomu nie wolno bez bardzo ważnych powodów wkraczać w jego sprawy osobiste i rodzinne.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888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66DFD6-C4A1-4F40-8489-B34D5F5C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62" y="1388533"/>
            <a:ext cx="4552905" cy="1850777"/>
          </a:xfrm>
        </p:spPr>
        <p:txBody>
          <a:bodyPr>
            <a:normAutofit fontScale="90000"/>
          </a:bodyPr>
          <a:lstStyle/>
          <a:p>
            <a:r>
              <a:rPr lang="pl-PL" sz="39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Prawo do</a:t>
            </a:r>
            <a:br>
              <a:rPr lang="pl-PL" sz="39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pl-PL" sz="39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swobody myśli, sumienia, religii</a:t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52C0873-D4C3-43D0-A423-4E5AFFDDD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9151" y="1496081"/>
            <a:ext cx="5470525" cy="3865837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5A12A9E-CF52-4EA0-8C9E-149657F90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Oznacza, że jeśli dziecko jest wystarczająco świadome – samo decyduje o swoim światopoglądzie, wcześniej jedynie rodzice mają prawo nim kierować.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117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84818C-9FCF-40FA-A8A1-5DF3ADFF7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1388534"/>
            <a:ext cx="4596546" cy="1371600"/>
          </a:xfrm>
        </p:spPr>
        <p:txBody>
          <a:bodyPr>
            <a:noAutofit/>
          </a:bodyPr>
          <a:lstStyle/>
          <a:p>
            <a:r>
              <a:rPr lang="pl-PL" sz="4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Prawo do stowarzyszenia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63BA0C0-F9DE-45F2-82EE-95D139F90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6519" y="1020386"/>
            <a:ext cx="4931924" cy="4817228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F9A9D45-1E78-4F6D-9F89-96BF10679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166537"/>
            <a:ext cx="3718455" cy="2302932"/>
          </a:xfrm>
        </p:spPr>
        <p:txBody>
          <a:bodyPr/>
          <a:lstStyle/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Oznacza, że dziecko może należeć do organizacji młodzieżowych,</a:t>
            </a:r>
            <a:b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jeżeli ma 16 lat samo decyduje</a:t>
            </a:r>
            <a:b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swojej przynależności.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114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DA4B91-28EA-497F-82AF-7808AAA37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567" y="1065402"/>
            <a:ext cx="4355792" cy="1812021"/>
          </a:xfrm>
        </p:spPr>
        <p:txBody>
          <a:bodyPr>
            <a:noAutofit/>
          </a:bodyPr>
          <a:lstStyle/>
          <a:p>
            <a:r>
              <a:rPr lang="pl-PL" sz="4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Prawo do korzystania z dóbr kultury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858350B-F09E-440D-ACEB-23EA75AE4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428999"/>
            <a:ext cx="3718455" cy="2040469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Oznacza, że każde dziecko</a:t>
            </a:r>
            <a:b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 prawo chodzić na wystawy, koncerty, spektakle teatralne</a:t>
            </a:r>
            <a:b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filmy.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A46CF589-E118-4BD5-8AF3-EDFC1F72B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0052" y="1382635"/>
            <a:ext cx="5676157" cy="408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4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28F68A-E185-4448-96FC-F7F8205D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345" y="855677"/>
            <a:ext cx="4303552" cy="1904457"/>
          </a:xfrm>
        </p:spPr>
        <p:txBody>
          <a:bodyPr>
            <a:noAutofit/>
          </a:bodyPr>
          <a:lstStyle/>
          <a:p>
            <a:r>
              <a:rPr lang="pl-PL" sz="4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Prawo do znajomości swoich praw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5D46B35-D46F-4FCB-A0D4-3F17B948A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263317"/>
            <a:ext cx="3718455" cy="2206152"/>
          </a:xfrm>
        </p:spPr>
        <p:txBody>
          <a:bodyPr/>
          <a:lstStyle/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Oznacza, że dziecko ma mieć świadomość swoich praw i umieć z nich korzystać. Dorośli nie mogą przed dzieckiem zataić informacji dotyczących ich praw.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2762992-DEC6-4024-B712-BD8134ACF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4418" y="1064750"/>
            <a:ext cx="5099388" cy="472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0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B7BE59B-C30A-48F5-93F0-D1D480987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853" y="1249960"/>
            <a:ext cx="8137321" cy="445583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877292EE-A300-4C0A-B9F4-A9C7518327CC}"/>
              </a:ext>
            </a:extLst>
          </p:cNvPr>
          <p:cNvSpPr/>
          <p:nvPr/>
        </p:nvSpPr>
        <p:spPr>
          <a:xfrm>
            <a:off x="6333688" y="629174"/>
            <a:ext cx="476494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Nikt mnie siłą nie ma prawa zmuszać do niczego,</a:t>
            </a:r>
            <a:b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szczególnie do zrobienia czegoś niedobrego.</a:t>
            </a:r>
            <a:b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Mogę uczyć się wszystkiego, co mnie zaciekawi</a:t>
            </a:r>
            <a:b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mam prawo sam wybierać, z kim się będę bawić.</a:t>
            </a:r>
            <a:b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Nikt nie może mnie poniżać, krzywdzić, bić, wyzywać,</a:t>
            </a:r>
            <a:b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każdego mogę zawsze na ratunek wzywać.</a:t>
            </a:r>
            <a:b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Jeśli mama albo tata już nie mieszka z nami,</a:t>
            </a:r>
            <a:b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Nikt nie może mi zabronić spotkać ich czasami.</a:t>
            </a:r>
            <a:b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Nikt nie może moich listów czytać bez pytania,</a:t>
            </a:r>
            <a:b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Mam też prawo do tajemnic i własnego zdania.</a:t>
            </a:r>
            <a:b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Mogę żądać, żeby każdy uznał moje prawa,</a:t>
            </a:r>
            <a:b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gdy różnię się od innych, to jest moja sprawa.</a:t>
            </a:r>
            <a:b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Tak się tu w wiersze poukładały</a:t>
            </a:r>
            <a:b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Prawa dla dzieci na całym świecie,</a:t>
            </a:r>
            <a:b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Byście w potrzebie z nich korzystały</a:t>
            </a:r>
            <a:b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Najlepiej, jak umiecie.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D7B7BE8-A3A9-4322-BC69-FE65757E1B97}"/>
              </a:ext>
            </a:extLst>
          </p:cNvPr>
          <p:cNvSpPr/>
          <p:nvPr/>
        </p:nvSpPr>
        <p:spPr>
          <a:xfrm>
            <a:off x="1093366" y="1249960"/>
            <a:ext cx="39651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Niech się wreszcie każdy dowie</a:t>
            </a:r>
            <a:br>
              <a:rPr lang="pl-PL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rozpowie w świecie całym,</a:t>
            </a:r>
            <a:br>
              <a:rPr lang="pl-PL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Że dziecko to także człowiek,</a:t>
            </a:r>
            <a:br>
              <a:rPr lang="pl-PL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Tyle, że jeszcze mały.</a:t>
            </a:r>
            <a:br>
              <a:rPr lang="pl-PL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Dlatego ludzie uczeni,</a:t>
            </a:r>
            <a:br>
              <a:rPr lang="pl-PL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Którym za to należą się brawa,</a:t>
            </a:r>
            <a:br>
              <a:rPr lang="pl-PL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Chcąc wielu dzieci los odmienić,</a:t>
            </a:r>
            <a:br>
              <a:rPr lang="pl-PL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Stworzyli dla Was mądre prawa.</a:t>
            </a:r>
            <a:br>
              <a:rPr lang="pl-PL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Więc je na co dzień i od święta</a:t>
            </a:r>
            <a:br>
              <a:rPr lang="pl-PL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Spróbujcie dobrze zapamiętać</a:t>
            </a:r>
          </a:p>
        </p:txBody>
      </p:sp>
    </p:spTree>
    <p:extLst>
      <p:ext uri="{BB962C8B-B14F-4D97-AF65-F5344CB8AC3E}">
        <p14:creationId xmlns:p14="http://schemas.microsoft.com/office/powerpoint/2010/main" val="33608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8374242-C82E-4EB2-9B03-28AF2AC2A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213" y="1060315"/>
            <a:ext cx="9910864" cy="5061626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C243F28-D5AB-4518-8071-F4BC964815E2}"/>
              </a:ext>
            </a:extLst>
          </p:cNvPr>
          <p:cNvSpPr txBox="1"/>
          <p:nvPr/>
        </p:nvSpPr>
        <p:spPr>
          <a:xfrm>
            <a:off x="1225685" y="885217"/>
            <a:ext cx="1000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Dziękuję za uwagę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933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47038E-090B-4269-8DC2-502BCA65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Konwencja</a:t>
            </a:r>
          </a:p>
        </p:txBody>
      </p:sp>
      <p:pic>
        <p:nvPicPr>
          <p:cNvPr id="6" name="Symbol zastępczy zawartości 5" descr="Obraz zawierający zegar, stojące, mężczyzna&#10;&#10;Opis wygenerowany automatycznie">
            <a:extLst>
              <a:ext uri="{FF2B5EF4-FFF2-40B4-BE49-F238E27FC236}">
                <a16:creationId xmlns:a16="http://schemas.microsoft.com/office/drawing/2014/main" id="{8AC3D0B0-4A30-4277-9105-C3CF949C5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45933" y="1478605"/>
            <a:ext cx="6332706" cy="3605440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C3E221C-E329-41D8-996E-298D20900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pl-PL" dirty="0"/>
          </a:p>
          <a:p>
            <a:r>
              <a:rPr lang="pl-PL" sz="3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zbiór przepisów, które mówią jakie dzieci mają prawa i jak należy ich przestrzegać. </a:t>
            </a:r>
          </a:p>
          <a:p>
            <a:r>
              <a:rPr lang="pl-PL" sz="3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Polska podpisała Konwencję o Prawach Dziecka w 1991 roku. </a:t>
            </a:r>
          </a:p>
          <a:p>
            <a:r>
              <a:rPr lang="pl-PL" sz="3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Oznacza to, że zobowiązuje się</a:t>
            </a:r>
            <a:br>
              <a:rPr lang="pl-PL" sz="3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 przestrzegania i szanowania praw wszystkich dzieci.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483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B1F5B3-0437-4E81-8ACB-A388DDF9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Prawo do</a:t>
            </a:r>
            <a:br>
              <a:rPr lang="pl-PL" sz="4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pl-PL" sz="4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życia i rozwoju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861221B-C92B-46FD-B611-916164CCD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010718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Oznacza, że nikogo nie wolno pozbawić życia, </a:t>
            </a:r>
            <a:b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dorośli muszą stworzyć dziecku warunki</a:t>
            </a:r>
            <a:b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 prawidłowego rozwoju.</a:t>
            </a:r>
          </a:p>
          <a:p>
            <a:endParaRPr lang="pl-PL" dirty="0"/>
          </a:p>
        </p:txBody>
      </p:sp>
      <p:pic>
        <p:nvPicPr>
          <p:cNvPr id="16" name="Symbol zastępczy zawartości 15">
            <a:extLst>
              <a:ext uri="{FF2B5EF4-FFF2-40B4-BE49-F238E27FC236}">
                <a16:creationId xmlns:a16="http://schemas.microsoft.com/office/drawing/2014/main" id="{A71ED5C1-AA0A-4D37-AF3A-FD4D6F84E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5974" y="1375080"/>
            <a:ext cx="4289898" cy="454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1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431568-5651-4650-BA08-9B4E6EB0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40" y="570451"/>
            <a:ext cx="5441659" cy="2567031"/>
          </a:xfrm>
        </p:spPr>
        <p:txBody>
          <a:bodyPr>
            <a:normAutofit fontScale="90000"/>
          </a:bodyPr>
          <a:lstStyle/>
          <a:p>
            <a:br>
              <a:rPr lang="pl-PL" sz="41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br>
              <a:rPr lang="pl-PL" sz="41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br>
              <a:rPr lang="pl-PL" sz="41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br>
              <a:rPr lang="pl-PL" sz="41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br>
              <a:rPr lang="pl-PL" sz="41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br>
              <a:rPr lang="pl-PL" sz="41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pl-PL" sz="4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Prawo do</a:t>
            </a:r>
            <a:br>
              <a:rPr lang="pl-PL" sz="4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pl-PL" sz="4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życia bez przemocy</a:t>
            </a:r>
            <a:br>
              <a:rPr lang="pl-PL" sz="4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pl-PL" sz="4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i poniżania</a:t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618E9A9-47E9-44A0-A80E-7A3D163D2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4966" y="1049774"/>
            <a:ext cx="4786167" cy="4892675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7357B80-AF37-41D6-A099-AA6B427A3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Oznacza, że nikogo nie wolno bić i poniżać.</a:t>
            </a:r>
          </a:p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Ponieważ bicie, znęcanie, poniżanie i okrutne traktowanie są niedopuszczalne i karalne.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542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F363F-D412-490E-A9A8-0D69ECCA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84" y="1388533"/>
            <a:ext cx="5830349" cy="1874783"/>
          </a:xfrm>
        </p:spPr>
        <p:txBody>
          <a:bodyPr>
            <a:normAutofit fontScale="90000"/>
          </a:bodyPr>
          <a:lstStyle/>
          <a:p>
            <a:r>
              <a:rPr lang="pl-PL" sz="4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Prawo do</a:t>
            </a:r>
            <a:br>
              <a:rPr lang="pl-PL" sz="4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pl-PL" sz="4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wychowania w rodzinie</a:t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72D9DDB-64B5-4BA2-9DD5-E85472388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8718" y="1528298"/>
            <a:ext cx="5164809" cy="3801403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FB7C412-34F7-486B-8A1A-DFBDC0366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Oznacza, że nikomu nie wolno zabrać dziecka od rodziców, chyba że z bardzo ważnych powodów;</a:t>
            </a:r>
            <a:b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gdyby zdarzyło się, że rodzice będą osobno dziecko ma prawo do kontaktów z obojgiem rodziców.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49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D4920C-23DD-45CE-AE93-553D0D9A0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125" y="1388534"/>
            <a:ext cx="3888141" cy="1371600"/>
          </a:xfrm>
        </p:spPr>
        <p:txBody>
          <a:bodyPr>
            <a:noAutofit/>
          </a:bodyPr>
          <a:lstStyle/>
          <a:p>
            <a:r>
              <a:rPr lang="pl-PL" sz="4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Prawo do opieki medycznej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2AE4A77-33A7-4915-8A20-67DF9C6E3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9475" y="1566153"/>
            <a:ext cx="5722335" cy="3725693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0238137-DBEC-4FCB-BDC3-D43EE1BBF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Oznacza, że każde dziecko ma prawo do ochrony zdrowia</a:t>
            </a:r>
            <a:b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opieki medycznej.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378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A36990-22C3-4643-9BB0-E36BF1F80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388533"/>
            <a:ext cx="3718455" cy="1765727"/>
          </a:xfrm>
        </p:spPr>
        <p:txBody>
          <a:bodyPr>
            <a:normAutofit fontScale="90000"/>
          </a:bodyPr>
          <a:lstStyle/>
          <a:p>
            <a:r>
              <a:rPr lang="pl-PL" sz="4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Prawo do wypowiedzi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C052111-5323-4D2C-8D51-C41DDABCD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154259"/>
            <a:ext cx="3718455" cy="2315209"/>
          </a:xfrm>
        </p:spPr>
        <p:txBody>
          <a:bodyPr/>
          <a:lstStyle/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Oznacza, że w ważnych sprawach dotyczących dzieci, dziecko samo może wygłosić swoje zdanie, opinie, oświadczyć własną wolę. </a:t>
            </a:r>
          </a:p>
          <a:p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1527C242-E164-4E30-A158-2C4BFE793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7310" y="1792510"/>
            <a:ext cx="5218731" cy="342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70D3B4-A51E-45E2-B16C-5FE5D007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816060"/>
          </a:xfrm>
        </p:spPr>
        <p:txBody>
          <a:bodyPr>
            <a:normAutofit/>
          </a:bodyPr>
          <a:lstStyle/>
          <a:p>
            <a:r>
              <a:rPr lang="pl-PL" sz="4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Prawo do tożsamości</a:t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7B2F89A-5A11-4CD8-9669-E8A028077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6371" y="982662"/>
            <a:ext cx="3533598" cy="4892675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F0FE692-6254-4497-9923-CAA0EDEA0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Oznacza, że dziecko musi mieć nazwisko, obywatelstwo, poznać swoje pochodzenie, mając 13 lat musi być zapytane o zgodę, gdyby miało zostać adoptowane,</a:t>
            </a:r>
            <a:b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także gdyby miało mieć zmienione nazwisko. 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0889759-BB32-4F96-B0C1-16822597015E}"/>
              </a:ext>
            </a:extLst>
          </p:cNvPr>
          <p:cNvSpPr txBox="1"/>
          <p:nvPr/>
        </p:nvSpPr>
        <p:spPr>
          <a:xfrm>
            <a:off x="6303523" y="2296564"/>
            <a:ext cx="1527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Jestem</a:t>
            </a:r>
          </a:p>
          <a:p>
            <a:r>
              <a:rPr lang="pl-PL" b="1" dirty="0"/>
              <a:t>Ania Nowak</a:t>
            </a:r>
          </a:p>
        </p:txBody>
      </p:sp>
    </p:spTree>
    <p:extLst>
      <p:ext uri="{BB962C8B-B14F-4D97-AF65-F5344CB8AC3E}">
        <p14:creationId xmlns:p14="http://schemas.microsoft.com/office/powerpoint/2010/main" val="19735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F17E96-E493-4316-BE88-729B9B4D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388533"/>
            <a:ext cx="3718455" cy="1824449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Prawo do </a:t>
            </a:r>
            <a:br>
              <a:rPr lang="pl-PL" sz="4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pl-PL" sz="4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nauki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6D07A24-18B8-4D16-874A-548F2767B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pl-PL" dirty="0"/>
          </a:p>
          <a:p>
            <a:r>
              <a:rPr lang="pl-PL" sz="2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Oznacza, że dziecko może uczyć się tak długo, </a:t>
            </a:r>
            <a:br>
              <a:rPr lang="pl-PL" sz="2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jak pozwalają na to jego zdolności,</a:t>
            </a:r>
            <a:br>
              <a:rPr lang="pl-PL" sz="2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jeżeli ma 6 lat może zacząć naukę w klasie "0".</a:t>
            </a:r>
          </a:p>
          <a:p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E111A79-80A8-4127-9876-A55941FAC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2696" y="1089668"/>
            <a:ext cx="3965493" cy="48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3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e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2FB02F-45D9-43FA-84AE-288820E226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8D3906-6C4B-4C66-BE68-0D1FA2ED44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DE1407BB-19AF-4059-8191-DED6DB66DC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tf00878933</Template>
  <TotalTime>0</TotalTime>
  <Words>362</Words>
  <Application>Microsoft Office PowerPoint</Application>
  <PresentationFormat>Panoramiczny</PresentationFormat>
  <Paragraphs>43</Paragraphs>
  <Slides>18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Algerian</vt:lpstr>
      <vt:lpstr>Arial</vt:lpstr>
      <vt:lpstr>Calibri</vt:lpstr>
      <vt:lpstr>Cambria</vt:lpstr>
      <vt:lpstr>Garamond</vt:lpstr>
      <vt:lpstr>Georgia</vt:lpstr>
      <vt:lpstr>Organiczne</vt:lpstr>
      <vt:lpstr>Prawa dziecka</vt:lpstr>
      <vt:lpstr>Konwencja</vt:lpstr>
      <vt:lpstr>Prawo do życia i rozwoju</vt:lpstr>
      <vt:lpstr>      Prawo do życia bez przemocy i poniżania </vt:lpstr>
      <vt:lpstr>Prawo do wychowania w rodzinie </vt:lpstr>
      <vt:lpstr>Prawo do opieki medycznej</vt:lpstr>
      <vt:lpstr>Prawo do wypowiedzi </vt:lpstr>
      <vt:lpstr>Prawo do tożsamości </vt:lpstr>
      <vt:lpstr>Prawo do  nauki </vt:lpstr>
      <vt:lpstr>Prawo do zabawy i wypoczynku</vt:lpstr>
      <vt:lpstr>Prawo do informacji </vt:lpstr>
      <vt:lpstr>Prawo do prywatności </vt:lpstr>
      <vt:lpstr>Prawo do swobody myśli, sumienia, religii </vt:lpstr>
      <vt:lpstr>Prawo do stowarzyszenia</vt:lpstr>
      <vt:lpstr>Prawo do korzystania z dóbr kultury</vt:lpstr>
      <vt:lpstr>Prawo do znajomości swoich praw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2020-05-27T17:11:29Z</dcterms:created>
  <dcterms:modified xsi:type="dcterms:W3CDTF">2020-05-27T21:52:39Z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